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2"/>
  </p:notesMasterIdLst>
  <p:sldIdLst>
    <p:sldId id="365" r:id="rId2"/>
    <p:sldId id="386" r:id="rId3"/>
    <p:sldId id="378" r:id="rId4"/>
    <p:sldId id="384" r:id="rId5"/>
    <p:sldId id="387" r:id="rId6"/>
    <p:sldId id="388" r:id="rId7"/>
    <p:sldId id="389" r:id="rId8"/>
    <p:sldId id="390" r:id="rId9"/>
    <p:sldId id="391" r:id="rId10"/>
    <p:sldId id="41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4394" autoAdjust="0"/>
  </p:normalViewPr>
  <p:slideViewPr>
    <p:cSldViewPr>
      <p:cViewPr>
        <p:scale>
          <a:sx n="118" d="100"/>
          <a:sy n="118" d="100"/>
        </p:scale>
        <p:origin x="-1434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13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A8CDFF-51A0-4CF6-91F4-2499A27FCDAE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7A3ED-EB56-48D9-8081-D3CE630E07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491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7A3ED-EB56-48D9-8081-D3CE630E07D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461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99DF8BA-A840-42B8-B56D-069B74A2C3B9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F06E5527-B663-476F-9762-6085A313D9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F8BA-A840-42B8-B56D-069B74A2C3B9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E5527-B663-476F-9762-6085A313D9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F8BA-A840-42B8-B56D-069B74A2C3B9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E5527-B663-476F-9762-6085A313D9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F8BA-A840-42B8-B56D-069B74A2C3B9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E5527-B663-476F-9762-6085A313D9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99DF8BA-A840-42B8-B56D-069B74A2C3B9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E5527-B663-476F-9762-6085A313D9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F8BA-A840-42B8-B56D-069B74A2C3B9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E5527-B663-476F-9762-6085A313D9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F8BA-A840-42B8-B56D-069B74A2C3B9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E5527-B663-476F-9762-6085A313D9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99DF8BA-A840-42B8-B56D-069B74A2C3B9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E5527-B663-476F-9762-6085A313D9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F8BA-A840-42B8-B56D-069B74A2C3B9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E5527-B663-476F-9762-6085A313D9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99DF8BA-A840-42B8-B56D-069B74A2C3B9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E5527-B663-476F-9762-6085A313D9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99DF8BA-A840-42B8-B56D-069B74A2C3B9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E5527-B663-476F-9762-6085A313D9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E99DF8BA-A840-42B8-B56D-069B74A2C3B9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F06E5527-B663-476F-9762-6085A313D9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554831" y="141107"/>
            <a:ext cx="5906329" cy="1000132"/>
          </a:xfrm>
          <a:prstGeom prst="rect">
            <a:avLst/>
          </a:prstGeom>
        </p:spPr>
        <p:txBody>
          <a:bodyPr vert="horz" lIns="0" tIns="4572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484594" algn="ctr">
              <a:defRPr/>
            </a:pPr>
            <a:endParaRPr lang="ru-RU" sz="2400" b="1" u="sng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79512" y="1141239"/>
            <a:ext cx="8784976" cy="4446256"/>
          </a:xfrm>
          <a:prstGeom prst="rect">
            <a:avLst/>
          </a:prstGeom>
        </p:spPr>
        <p:txBody>
          <a:bodyPr vert="horz" lIns="45720" tIns="0" rIns="45720" bIns="0" anchor="ctr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400" b="1" kern="1200" cap="none" baseline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defRPr/>
            </a:pP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Адресный перечень мероприятий на 2021 год за счёт средств от </a:t>
            </a:r>
            <a:r>
              <a:rPr lang="ru-RU" sz="4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платных </a:t>
            </a:r>
            <a:r>
              <a:rPr lang="ru-RU" sz="4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парковок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Desktop\7(25078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872" y="0"/>
            <a:ext cx="1152128" cy="102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56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806591"/>
            <a:ext cx="7530480" cy="432048"/>
          </a:xfrm>
          <a:noFill/>
        </p:spPr>
        <p:txBody>
          <a:bodyPr>
            <a:noAutofit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altLang="ru-RU" sz="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 descr="D:\Desktop\7(25078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872" y="0"/>
            <a:ext cx="1152128" cy="102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5736" y="3300786"/>
            <a:ext cx="3284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ru-RU" b="1" dirty="0" err="1">
                <a:solidFill>
                  <a:srgbClr val="2E2224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ул.Сеславинская</a:t>
            </a:r>
            <a:r>
              <a:rPr lang="ru-RU" altLang="ru-RU" b="1" dirty="0">
                <a:solidFill>
                  <a:srgbClr val="2E2224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д.12, корп.2</a:t>
            </a:r>
            <a:endParaRPr lang="ru-RU" dirty="0">
              <a:solidFill>
                <a:srgbClr val="2E2224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09727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000" lvl="0" indent="180000"/>
            <a:r>
              <a:rPr lang="ru-RU" sz="1400" b="1" u="sng" dirty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 работы:</a:t>
            </a:r>
          </a:p>
          <a:p>
            <a:pPr marL="36000" lvl="0" indent="180000"/>
            <a:r>
              <a:rPr lang="ru-RU" sz="1400" dirty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устройству тропинки </a:t>
            </a:r>
            <a:r>
              <a:rPr lang="ru-RU" sz="1400" b="1" dirty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сумму 159, 07 тыс. руб.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623656"/>
            <a:ext cx="1616075" cy="185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29292" y="653283"/>
            <a:ext cx="3222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ru-RU" b="1" dirty="0">
                <a:solidFill>
                  <a:srgbClr val="2E2224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ул.2-я Филевская, д.6, корп.4</a:t>
            </a:r>
            <a:endParaRPr lang="ru-RU" dirty="0">
              <a:solidFill>
                <a:srgbClr val="2E2224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41277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000" lvl="0" indent="180000"/>
            <a:r>
              <a:rPr lang="ru-RU" sz="1400" b="1" u="sng" dirty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 работы:</a:t>
            </a:r>
          </a:p>
          <a:p>
            <a:pPr marL="36000" lvl="0" indent="180000"/>
            <a:r>
              <a:rPr lang="ru-RU" sz="1400" dirty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устройству тротуара </a:t>
            </a:r>
            <a:r>
              <a:rPr lang="ru-RU" sz="1400" b="1" dirty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сумму 85, 63 тыс. руб.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725" y="1340768"/>
            <a:ext cx="3002992" cy="1798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462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314456" cy="504056"/>
          </a:xfrm>
          <a:noFill/>
        </p:spPr>
        <p:txBody>
          <a:bodyPr>
            <a:noAutofit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Физкультурный проезд, д.3, </a:t>
            </a:r>
            <a:r>
              <a:rPr lang="ru-RU" altLang="ru-RU" sz="18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корп.1 АГ</a:t>
            </a:r>
            <a:br>
              <a:rPr lang="ru-RU" altLang="ru-RU" sz="18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18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(было/стало)</a:t>
            </a:r>
            <a:endParaRPr lang="ru-RU" altLang="ru-RU" sz="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2888037"/>
            <a:ext cx="4225098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 потраченных средств –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9 577,22 тыс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руб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6902" y="872101"/>
            <a:ext cx="3505018" cy="21698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6000" indent="180000"/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 работы:</a:t>
            </a: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Установка </a:t>
            </a:r>
            <a:r>
              <a:rPr lang="ru-RU" sz="1400" dirty="0" smtClean="0">
                <a:solidFill>
                  <a:srgbClr val="2E2224"/>
                </a:solidFill>
                <a:latin typeface="Times New Roman"/>
              </a:rPr>
              <a:t>ограждений;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Замена бортового садового камня;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Ремонт газона;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Устройство резинового покрытия;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Установка малых архитектурных </a:t>
            </a:r>
            <a:r>
              <a:rPr lang="ru-RU" sz="1400" dirty="0" smtClean="0">
                <a:solidFill>
                  <a:srgbClr val="2E2224"/>
                </a:solidFill>
                <a:latin typeface="Times New Roman"/>
              </a:rPr>
              <a:t>форм;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Посадка </a:t>
            </a:r>
            <a:r>
              <a:rPr lang="ru-RU" sz="1400" dirty="0" smtClean="0">
                <a:solidFill>
                  <a:srgbClr val="2E2224"/>
                </a:solidFill>
                <a:latin typeface="Times New Roman"/>
              </a:rPr>
              <a:t>кустарников;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 smtClean="0">
                <a:solidFill>
                  <a:srgbClr val="2E2224"/>
                </a:solidFill>
                <a:latin typeface="Times New Roman"/>
              </a:rPr>
              <a:t>Устройство цветников.</a:t>
            </a:r>
          </a:p>
          <a:p>
            <a:pPr marL="36000" indent="180000" algn="just">
              <a:buFont typeface="+mj-lt"/>
              <a:buAutoNum type="arabicPeriod"/>
            </a:pPr>
            <a:endParaRPr lang="ru-RU" sz="1200" dirty="0" smtClean="0"/>
          </a:p>
          <a:p>
            <a:pPr marL="342900" indent="-342900" algn="just">
              <a:buFont typeface="+mj-lt"/>
              <a:buAutoNum type="arabicPeriod"/>
            </a:pPr>
            <a:endParaRPr lang="ru-RU" sz="1100" dirty="0" smtClean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" name="Picture 2" descr="D:\Desktop\7(25078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872" y="0"/>
            <a:ext cx="1152128" cy="102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qwerty\Desktop\Отчет Главы 2022\Фото с 2017\2021\АГ Физкультурный 3-1\до\0c003126-ddaa-442f-a58b-e96b5757078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69"/>
          <a:stretch/>
        </p:blipFill>
        <p:spPr bwMode="auto">
          <a:xfrm>
            <a:off x="2367894" y="4317663"/>
            <a:ext cx="2204106" cy="2289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qwerty\Desktop\Отчет Главы 2022\Фото с 2017\2021\АГ Физкультурный 3-1\до\6c99adcd-e68c-45dc-8ff9-6a8282c9a9a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23" y="3447603"/>
            <a:ext cx="2136866" cy="269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2238" y="1397155"/>
            <a:ext cx="3349621" cy="2438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 descr="C:\Users\qwerty\Desktop\Отчет Главы 2022\Фото с 2017\2021\АГ Физкультурный 3-1\после\e7a52ea8-8331-4d2a-93f5-a0b61ecb1c3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2238" y="3802415"/>
            <a:ext cx="3349621" cy="236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46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314456" cy="504056"/>
          </a:xfrm>
          <a:noFill/>
        </p:spPr>
        <p:txBody>
          <a:bodyPr>
            <a:noAutofit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Филевский бульвар, д.20 АГ </a:t>
            </a:r>
            <a:b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(было/стало)</a:t>
            </a:r>
            <a:endParaRPr lang="ru-RU" altLang="ru-RU" sz="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5394" y="2804680"/>
            <a:ext cx="4376606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 потраченных средств –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7 800,0 тыс. руб.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95394" y="1183741"/>
            <a:ext cx="4199840" cy="16004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 работы:</a:t>
            </a: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Ремонт асфальтобетонного покрытия;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Замена бортового садового камня;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Ремонт газона;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Устройство резинового покрытия;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Установка малых архитектурных </a:t>
            </a:r>
            <a:r>
              <a:rPr lang="ru-RU" sz="1400" dirty="0" smtClean="0">
                <a:solidFill>
                  <a:srgbClr val="2E2224"/>
                </a:solidFill>
                <a:latin typeface="Times New Roman"/>
              </a:rPr>
              <a:t>форм.</a:t>
            </a:r>
            <a:endParaRPr lang="ru-RU" sz="1200" dirty="0">
              <a:latin typeface="Times New Roman"/>
              <a:ea typeface="Times New Roman"/>
            </a:endParaRPr>
          </a:p>
          <a:p>
            <a:endParaRPr lang="ru-RU" sz="1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" name="Picture 2" descr="D:\Desktop\7(25078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872" y="0"/>
            <a:ext cx="1152128" cy="102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84984"/>
            <a:ext cx="3342556" cy="2472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907" y="4688651"/>
            <a:ext cx="3293453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Users\qwerty\Desktop\Отчет Главы 2022\Фото с 2017\2021\АГ Филевский бульвар 20\после\10f86899-ecfb-43f4-aa1c-90b8242d1d7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246" y="958781"/>
            <a:ext cx="3314114" cy="185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907" y="2784179"/>
            <a:ext cx="3293453" cy="190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978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530480" cy="504056"/>
          </a:xfrm>
          <a:noFill/>
        </p:spPr>
        <p:txBody>
          <a:bodyPr>
            <a:noAutofit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1800" b="1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ул.Минская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д.4 корп.1</a:t>
            </a:r>
            <a:b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(было/стало)</a:t>
            </a:r>
            <a:endParaRPr lang="ru-RU" altLang="ru-RU" sz="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220" y="2534685"/>
            <a:ext cx="4146732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 потраченных средств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3 277,57 тыс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935254"/>
            <a:ext cx="429270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6000" indent="180000"/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 работы:</a:t>
            </a: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Ремонт асфальтобетонного покрытия;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Замена бортового садового камня;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Ремонт газона;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Устройство резинового покрытия;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Установка малых архитектурных </a:t>
            </a:r>
            <a:r>
              <a:rPr lang="ru-RU" sz="1400" dirty="0" smtClean="0">
                <a:solidFill>
                  <a:srgbClr val="2E2224"/>
                </a:solidFill>
                <a:latin typeface="Times New Roman"/>
              </a:rPr>
              <a:t>форм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400" dirty="0" smtClean="0">
                <a:solidFill>
                  <a:srgbClr val="2E2224"/>
                </a:solidFill>
                <a:latin typeface="Times New Roman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Воркаут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D:\Desktop\7(25078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872" y="0"/>
            <a:ext cx="1152128" cy="102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qwerty\Desktop\Отчет Главы 2022\Фото с 2017\2021\Минская 4-1\до\4f236173-2491-4f0c-8c75-6f7334719f2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18" y="3169886"/>
            <a:ext cx="3404974" cy="191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"/>
          <a:stretch/>
        </p:blipFill>
        <p:spPr bwMode="auto">
          <a:xfrm>
            <a:off x="4544220" y="1742679"/>
            <a:ext cx="3775699" cy="2181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26"/>
          <a:stretch/>
        </p:blipFill>
        <p:spPr bwMode="auto">
          <a:xfrm>
            <a:off x="6965212" y="3923797"/>
            <a:ext cx="1526821" cy="2098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535" y="3934641"/>
            <a:ext cx="2543677" cy="208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554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530480" cy="504056"/>
          </a:xfrm>
          <a:noFill/>
        </p:spPr>
        <p:txBody>
          <a:bodyPr>
            <a:noAutofit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1800" b="1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ул.Новозаводская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д.2, корп.2</a:t>
            </a:r>
            <a:b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(было/стало)</a:t>
            </a:r>
            <a:endParaRPr lang="ru-RU" altLang="ru-RU" sz="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3996" y="2910242"/>
            <a:ext cx="4146732" cy="4924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 потраченных средств –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12 857,44 тыс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</a:p>
          <a:p>
            <a:pPr algn="just"/>
            <a:endParaRPr lang="ru-RU" sz="1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935254"/>
            <a:ext cx="3816424" cy="2031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6000" indent="180000"/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 работы:</a:t>
            </a: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Ремонт асфальтобетонного покрытия;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Замена бортового садового камня;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Устройство резинового покрытия;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Установка малых архитектурных </a:t>
            </a:r>
            <a:r>
              <a:rPr lang="ru-RU" sz="1400" dirty="0" smtClean="0">
                <a:solidFill>
                  <a:srgbClr val="2E2224"/>
                </a:solidFill>
                <a:latin typeface="Times New Roman"/>
              </a:rPr>
              <a:t>форм;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Устройство гранитного </a:t>
            </a:r>
            <a:r>
              <a:rPr lang="ru-RU" sz="1400" dirty="0" smtClean="0">
                <a:solidFill>
                  <a:srgbClr val="2E2224"/>
                </a:solidFill>
                <a:latin typeface="Times New Roman"/>
              </a:rPr>
              <a:t>отсева;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Посадка </a:t>
            </a:r>
            <a:r>
              <a:rPr lang="ru-RU" sz="1400" dirty="0" smtClean="0">
                <a:solidFill>
                  <a:srgbClr val="2E2224"/>
                </a:solidFill>
                <a:latin typeface="Times New Roman"/>
              </a:rPr>
              <a:t>кустарников;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Посадка </a:t>
            </a:r>
            <a:r>
              <a:rPr lang="ru-RU" sz="1400" dirty="0" smtClean="0">
                <a:solidFill>
                  <a:srgbClr val="2E2224"/>
                </a:solidFill>
                <a:latin typeface="Times New Roman"/>
              </a:rPr>
              <a:t>деревьев.</a:t>
            </a:r>
            <a:endParaRPr lang="ru-RU" sz="1200" dirty="0">
              <a:latin typeface="Times New Roman"/>
              <a:ea typeface="Times New Roman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D:\Desktop\7(25078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872" y="0"/>
            <a:ext cx="1152128" cy="102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782657" y="1815421"/>
            <a:ext cx="3605767" cy="2189643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5"/>
          <a:stretch>
            <a:fillRect/>
          </a:stretch>
        </p:blipFill>
        <p:spPr>
          <a:xfrm>
            <a:off x="4782657" y="4005064"/>
            <a:ext cx="3605767" cy="2375228"/>
          </a:xfrm>
          <a:prstGeom prst="rect">
            <a:avLst/>
          </a:prstGeom>
        </p:spPr>
      </p:pic>
      <p:sp>
        <p:nvSpPr>
          <p:cNvPr id="3" name="AutoShape 2" descr="Новозаводская д. 2 к.2 д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2"/>
          <a:stretch/>
        </p:blipFill>
        <p:spPr bwMode="auto">
          <a:xfrm>
            <a:off x="755576" y="3468856"/>
            <a:ext cx="3187942" cy="1790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040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530480" cy="432048"/>
          </a:xfrm>
          <a:noFill/>
        </p:spPr>
        <p:txBody>
          <a:bodyPr>
            <a:noAutofit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Филевский бульвар, д.11 </a:t>
            </a:r>
            <a:b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(было/стало)</a:t>
            </a:r>
            <a:endParaRPr lang="ru-RU" altLang="ru-RU" sz="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366" y="2337312"/>
            <a:ext cx="4146732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 потраченных средств –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14 348,22 тыс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935254"/>
            <a:ext cx="381642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6000" indent="180000"/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 работы:</a:t>
            </a: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Ремонт асфальтобетонного покрытия;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Замена бортового садового камня;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Устройство резинового покрытия;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Установка малых архитектурных </a:t>
            </a:r>
            <a:r>
              <a:rPr lang="ru-RU" sz="1400" dirty="0" smtClean="0">
                <a:solidFill>
                  <a:srgbClr val="2E2224"/>
                </a:solidFill>
                <a:latin typeface="Times New Roman"/>
              </a:rPr>
              <a:t>форм.</a:t>
            </a:r>
            <a:endParaRPr lang="ru-RU" sz="1200" dirty="0">
              <a:latin typeface="Times New Roman"/>
              <a:ea typeface="Times New Roman"/>
            </a:endParaRPr>
          </a:p>
          <a:p>
            <a:pPr marL="36000" indent="180000"/>
            <a:endParaRPr lang="ru-RU" sz="1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D:\Desktop\7(25078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872" y="0"/>
            <a:ext cx="1152128" cy="102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55"/>
          <a:stretch/>
        </p:blipFill>
        <p:spPr bwMode="auto">
          <a:xfrm>
            <a:off x="323528" y="2708920"/>
            <a:ext cx="2808312" cy="1765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39462"/>
            <a:ext cx="2808312" cy="1834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02"/>
          <a:stretch/>
        </p:blipFill>
        <p:spPr bwMode="auto">
          <a:xfrm>
            <a:off x="4924562" y="991505"/>
            <a:ext cx="2984377" cy="3179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93" b="22108"/>
          <a:stretch/>
        </p:blipFill>
        <p:spPr bwMode="auto">
          <a:xfrm>
            <a:off x="4843250" y="3949456"/>
            <a:ext cx="3148622" cy="2071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462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530480" cy="432048"/>
          </a:xfrm>
          <a:noFill/>
        </p:spPr>
        <p:txBody>
          <a:bodyPr>
            <a:noAutofit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ул.Большая Филевская, д.23, корп.1</a:t>
            </a:r>
            <a:b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(было/стало)</a:t>
            </a:r>
            <a:endParaRPr lang="ru-RU" altLang="ru-RU" sz="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228" y="2687141"/>
            <a:ext cx="4218740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 потраченных средств –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16 954,38 тыс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66386" y="819144"/>
            <a:ext cx="3816424" cy="2031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6000" indent="180000"/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 работы:</a:t>
            </a: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Ремонт асфальтобетонного покрытия;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Замена бортового садового камня;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Ремонт газона;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Устройство резинового покрытия;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Установка малых архитектурных </a:t>
            </a:r>
            <a:r>
              <a:rPr lang="ru-RU" sz="1400" dirty="0" smtClean="0">
                <a:solidFill>
                  <a:srgbClr val="2E2224"/>
                </a:solidFill>
                <a:latin typeface="Times New Roman"/>
              </a:rPr>
              <a:t>форм;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Устройство гранитного </a:t>
            </a:r>
            <a:r>
              <a:rPr lang="ru-RU" sz="1400" dirty="0" smtClean="0">
                <a:solidFill>
                  <a:srgbClr val="2E2224"/>
                </a:solidFill>
                <a:latin typeface="Times New Roman"/>
              </a:rPr>
              <a:t>отсева;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2E2224"/>
                </a:solidFill>
                <a:latin typeface="Times New Roman"/>
              </a:rPr>
              <a:t>Посадка </a:t>
            </a:r>
            <a:r>
              <a:rPr lang="ru-RU" sz="1400" dirty="0" smtClean="0">
                <a:solidFill>
                  <a:srgbClr val="2E2224"/>
                </a:solidFill>
                <a:latin typeface="Times New Roman"/>
              </a:rPr>
              <a:t>кустарников.</a:t>
            </a:r>
            <a:endParaRPr lang="ru-RU" sz="1200" dirty="0">
              <a:latin typeface="Times New Roman"/>
              <a:ea typeface="Times New Roman"/>
            </a:endParaRPr>
          </a:p>
          <a:p>
            <a:pPr marL="36000" indent="180000"/>
            <a:endParaRPr lang="ru-RU" sz="1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D:\Desktop\7(25078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872" y="0"/>
            <a:ext cx="1152128" cy="102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85" y="3090912"/>
            <a:ext cx="3584398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75" y="4653136"/>
            <a:ext cx="3392377" cy="190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767954"/>
            <a:ext cx="3280364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994918"/>
            <a:ext cx="3280364" cy="1845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" r="3849"/>
          <a:stretch/>
        </p:blipFill>
        <p:spPr bwMode="auto">
          <a:xfrm>
            <a:off x="4313542" y="984227"/>
            <a:ext cx="3592399" cy="216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82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404664"/>
            <a:ext cx="4176464" cy="432048"/>
          </a:xfrm>
          <a:noFill/>
        </p:spPr>
        <p:txBody>
          <a:bodyPr>
            <a:noAutofit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Филевский бульвар, д.12</a:t>
            </a:r>
            <a:b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altLang="ru-RU" sz="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935254"/>
            <a:ext cx="468052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6000" indent="180000"/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 работы:</a:t>
            </a:r>
          </a:p>
          <a:p>
            <a:pPr marL="36000" indent="18000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замена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асфальтобетонного покрытия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садового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камня </a:t>
            </a:r>
          </a:p>
          <a:p>
            <a:pPr marL="36000" indent="180000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сумму 390,07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2" descr="D:\Desktop\7(25078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872" y="0"/>
            <a:ext cx="1152128" cy="102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2929" y="3303568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000" lvl="0" indent="180000"/>
            <a:r>
              <a:rPr lang="ru-RU" sz="1400" b="1" u="sng" dirty="0" smtClean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 </a:t>
            </a:r>
            <a:r>
              <a:rPr lang="ru-RU" sz="1400" b="1" u="sng" dirty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работы:</a:t>
            </a:r>
          </a:p>
          <a:p>
            <a:pPr marL="36000" lvl="0" indent="180000"/>
            <a:r>
              <a:rPr lang="ru-RU" sz="1400" dirty="0" smtClean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устройству контейнерной площадки из кирпича    </a:t>
            </a:r>
            <a:r>
              <a:rPr lang="ru-RU" sz="1400" b="1" dirty="0" smtClean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b="1" dirty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сумму </a:t>
            </a:r>
            <a:r>
              <a:rPr lang="ru-RU" sz="1400" b="1" dirty="0" smtClean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181,26 </a:t>
            </a:r>
            <a:r>
              <a:rPr lang="ru-RU" sz="1400" b="1" dirty="0" err="1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5940" y="551723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000" lvl="0" indent="180000"/>
            <a:r>
              <a:rPr lang="ru-RU" sz="1400" b="1" u="sng" dirty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 работы:</a:t>
            </a:r>
          </a:p>
          <a:p>
            <a:pPr marL="36000" lvl="0" indent="180000"/>
            <a:r>
              <a:rPr lang="ru-RU" sz="1400" dirty="0" smtClean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установке ИДН </a:t>
            </a:r>
            <a:r>
              <a:rPr lang="ru-RU" sz="1400" b="1" dirty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сумму </a:t>
            </a:r>
            <a:r>
              <a:rPr lang="ru-RU" sz="1400" b="1" dirty="0" smtClean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169,83 </a:t>
            </a:r>
            <a:r>
              <a:rPr lang="ru-RU" sz="1400" b="1" dirty="0" err="1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90152" y="2564904"/>
            <a:ext cx="2952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rgbClr val="2E2224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Филевский бульвар, </a:t>
            </a:r>
            <a:r>
              <a:rPr lang="ru-RU" altLang="ru-RU" b="1" dirty="0" smtClean="0">
                <a:solidFill>
                  <a:srgbClr val="2E2224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д.36</a:t>
            </a:r>
            <a:r>
              <a:rPr lang="ru-RU" altLang="ru-RU" b="1" dirty="0">
                <a:solidFill>
                  <a:srgbClr val="2E2224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altLang="ru-RU" b="1" dirty="0">
                <a:solidFill>
                  <a:srgbClr val="2E2224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369395" y="4476933"/>
            <a:ext cx="2793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rgbClr val="2E2224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Филевский бульвар, </a:t>
            </a:r>
            <a:r>
              <a:rPr lang="ru-RU" altLang="ru-RU" b="1" dirty="0" smtClean="0">
                <a:solidFill>
                  <a:srgbClr val="2E2224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д.17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291" y="507707"/>
            <a:ext cx="2805875" cy="167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220" y="4709050"/>
            <a:ext cx="2806254" cy="1616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283" y="2780928"/>
            <a:ext cx="2948127" cy="1632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350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514" y="2420888"/>
            <a:ext cx="7530480" cy="504056"/>
          </a:xfrm>
          <a:noFill/>
        </p:spPr>
        <p:txBody>
          <a:bodyPr>
            <a:noAutofit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ул.Василисы Кожиной, д.14, корп.7</a:t>
            </a:r>
            <a:endParaRPr lang="ru-RU" altLang="ru-RU" sz="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0646" y="3356992"/>
            <a:ext cx="421874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6000" indent="180000"/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 работы:</a:t>
            </a:r>
          </a:p>
          <a:p>
            <a:pPr marL="36000" indent="18000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ремонту асфальтобетонного покрытия, замена бортового камня </a:t>
            </a:r>
          </a:p>
          <a:p>
            <a:pPr marL="36000" indent="180000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сумму 186, 16 тыс. руб.</a:t>
            </a:r>
          </a:p>
        </p:txBody>
      </p:sp>
      <p:pic>
        <p:nvPicPr>
          <p:cNvPr id="12" name="Picture 2" descr="D:\Desktop\7(25078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872" y="0"/>
            <a:ext cx="1152128" cy="102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61706" y="4509120"/>
            <a:ext cx="24869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 smtClean="0">
                <a:solidFill>
                  <a:srgbClr val="2E2224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ул.Кастанаевская, д.9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4016" y="5229200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000" lvl="0" indent="180000"/>
            <a:r>
              <a:rPr lang="ru-RU" sz="1400" b="1" u="sng" dirty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 работы:</a:t>
            </a:r>
          </a:p>
          <a:p>
            <a:pPr marL="36000" lvl="0" indent="180000"/>
            <a:r>
              <a:rPr lang="ru-RU" sz="1400" dirty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400" dirty="0" smtClean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замене тротуара плиточным покрытием </a:t>
            </a:r>
          </a:p>
          <a:p>
            <a:pPr marL="36000" lvl="0" indent="180000"/>
            <a:r>
              <a:rPr lang="ru-RU" sz="1400" b="1" dirty="0" smtClean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b="1" dirty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сумму </a:t>
            </a:r>
            <a:r>
              <a:rPr lang="ru-RU" sz="1400" b="1" dirty="0" smtClean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2 002,96 </a:t>
            </a:r>
            <a:r>
              <a:rPr lang="ru-RU" sz="1400" b="1" dirty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63"/>
          <a:stretch/>
        </p:blipFill>
        <p:spPr bwMode="auto">
          <a:xfrm>
            <a:off x="4788024" y="2923924"/>
            <a:ext cx="3630132" cy="161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79712" y="156766"/>
            <a:ext cx="38355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ru-RU" b="1" dirty="0">
                <a:solidFill>
                  <a:srgbClr val="2E2224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Физкультурный проезд, д.3, корп.2</a:t>
            </a:r>
            <a:endParaRPr lang="ru-RU" dirty="0">
              <a:solidFill>
                <a:srgbClr val="2E2224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4016" y="1461365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000" lvl="0" indent="180000"/>
            <a:r>
              <a:rPr lang="ru-RU" sz="1400" b="1" u="sng" dirty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 работы:</a:t>
            </a:r>
          </a:p>
          <a:p>
            <a:pPr marL="36000" lvl="0" indent="180000"/>
            <a:r>
              <a:rPr lang="ru-RU" sz="1400" dirty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установке скамеек и урн </a:t>
            </a:r>
            <a:r>
              <a:rPr lang="ru-RU" sz="1400" b="1" dirty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сумму 152,75 </a:t>
            </a:r>
            <a:r>
              <a:rPr lang="ru-RU" sz="1400" b="1" dirty="0" err="1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>
                <a:solidFill>
                  <a:srgbClr val="2E22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620688"/>
            <a:ext cx="3168352" cy="181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265" y="4709254"/>
            <a:ext cx="1550552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45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TM01790493[[fn=SOHO]]</Template>
  <TotalTime>6695</TotalTime>
  <Words>390</Words>
  <Application>Microsoft Office PowerPoint</Application>
  <PresentationFormat>Экран (4:3)</PresentationFormat>
  <Paragraphs>83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Soho</vt:lpstr>
      <vt:lpstr>Презентация PowerPoint</vt:lpstr>
      <vt:lpstr>Физкультурный проезд, д.3, корп.1 АГ (было/стало)</vt:lpstr>
      <vt:lpstr> Филевский бульвар, д.20 АГ  (было/стало)</vt:lpstr>
      <vt:lpstr> ул.Минская, д.4 корп.1 (было/стало)</vt:lpstr>
      <vt:lpstr> ул.Новозаводская, д.2, корп.2 (было/стало)</vt:lpstr>
      <vt:lpstr> Филевский бульвар, д.11  (было/стало)</vt:lpstr>
      <vt:lpstr> ул.Большая Филевская, д.23, корп.1 (было/стало)</vt:lpstr>
      <vt:lpstr> Филевский бульвар, д.12 </vt:lpstr>
      <vt:lpstr> ул.Василисы Кожиной, д.14, корп.7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278</cp:revision>
  <dcterms:created xsi:type="dcterms:W3CDTF">2014-10-24T09:46:26Z</dcterms:created>
  <dcterms:modified xsi:type="dcterms:W3CDTF">2022-02-03T06:40:36Z</dcterms:modified>
</cp:coreProperties>
</file>